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Montserrat Semi-Bold" panose="020B0604020202020204" charset="0"/>
      <p:regular r:id="rId22"/>
    </p:embeddedFont>
    <p:embeddedFont>
      <p:font typeface="Montserrat Medium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League Gothic" panose="020B0604020202020204" charset="0"/>
      <p:regular r:id="rId25"/>
    </p:embeddedFont>
    <p:embeddedFont>
      <p:font typeface="Muli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21368" b="-3453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14586" y="3959225"/>
            <a:ext cx="13658828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ANALYSIS &amp; 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11958" y="8937769"/>
            <a:ext cx="526408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BY - ANURAJ SATARDEKAR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53633" y="2885399"/>
            <a:ext cx="8380734" cy="73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7"/>
              </a:lnSpc>
            </a:pPr>
            <a:r>
              <a:rPr lang="en-US" sz="4198" spc="62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CHINOOK MUSIC STORE 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41083" y="689764"/>
            <a:ext cx="869644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CUSTOMER BEHAVIOR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9086" y="4247211"/>
            <a:ext cx="13599814" cy="312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6304"/>
              </a:lnSpc>
              <a:buAutoNum type="arabicPeriod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Long-term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customers: Revenue ≈ $4,605, Avg basket ≈ 84.6</a:t>
            </a:r>
          </a:p>
          <a:p>
            <a:pPr marL="690881" lvl="1" indent="-345440" algn="l">
              <a:lnSpc>
                <a:spcPts val="6304"/>
              </a:lnSpc>
              <a:buAutoNum type="arabicPeriod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customers: Revenue ≈ $104, Avg basket ≈ 56.1</a:t>
            </a:r>
          </a:p>
          <a:p>
            <a:pPr marL="690881" lvl="1" indent="-345440" algn="l">
              <a:lnSpc>
                <a:spcPts val="6304"/>
              </a:lnSpc>
              <a:buAutoNum type="arabicPeriod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Long-term buyers place more orders (10.5 vs. 7.0)</a:t>
            </a:r>
          </a:p>
          <a:p>
            <a:pPr marL="690881" lvl="1" indent="-345440" algn="l">
              <a:lnSpc>
                <a:spcPts val="6304"/>
              </a:lnSpc>
              <a:buAutoNum type="arabicPeriod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Retention of loyal customers is critical for sustained growth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609160"/>
            <a:ext cx="17619654" cy="203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5536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Insight: Long-term customers contribute ~97% of total revenue.</a:t>
            </a:r>
          </a:p>
          <a:p>
            <a:pPr marL="690881" lvl="1" indent="-345440" algn="l">
              <a:lnSpc>
                <a:spcPts val="5536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Recommendation: Prioritize retention and loyalty programs over new acquisition.</a:t>
            </a:r>
          </a:p>
          <a:p>
            <a:pPr algn="l">
              <a:lnSpc>
                <a:spcPts val="5536"/>
              </a:lnSpc>
            </a:pPr>
            <a:endParaRPr lang="en-US" sz="32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834700" y="2075598"/>
            <a:ext cx="7109211" cy="2011459"/>
          </a:xfrm>
          <a:custGeom>
            <a:avLst/>
            <a:gdLst/>
            <a:ahLst/>
            <a:cxnLst/>
            <a:rect l="l" t="t" r="r" b="b"/>
            <a:pathLst>
              <a:path w="7109211" h="2011459">
                <a:moveTo>
                  <a:pt x="0" y="0"/>
                </a:moveTo>
                <a:lnTo>
                  <a:pt x="7109212" y="0"/>
                </a:lnTo>
                <a:lnTo>
                  <a:pt x="7109212" y="2011459"/>
                </a:lnTo>
                <a:lnTo>
                  <a:pt x="0" y="2011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5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2453" y="391589"/>
            <a:ext cx="869644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CHURN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11664152" y="1883378"/>
            <a:ext cx="6192622" cy="7374922"/>
          </a:xfrm>
          <a:custGeom>
            <a:avLst/>
            <a:gdLst/>
            <a:ahLst/>
            <a:cxnLst/>
            <a:rect l="l" t="t" r="r" b="b"/>
            <a:pathLst>
              <a:path w="6192622" h="7374922">
                <a:moveTo>
                  <a:pt x="0" y="0"/>
                </a:moveTo>
                <a:lnTo>
                  <a:pt x="6192622" y="0"/>
                </a:lnTo>
                <a:lnTo>
                  <a:pt x="6192622" y="7374922"/>
                </a:lnTo>
                <a:lnTo>
                  <a:pt x="0" y="7374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73" b="-97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4667" y="2772113"/>
            <a:ext cx="10123093" cy="393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Global churn rate = 27.1% (~1 in 4 inactive after 6 months)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 and Canada stable with churn below 16%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Germany (50%) and France/Brazil (40%) show high churn risk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Some smaller markets record 100% churn but with very few customers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6284" y="6378417"/>
            <a:ext cx="8822614" cy="239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3"/>
              </a:lnSpc>
            </a:pPr>
            <a:endParaRPr/>
          </a:p>
          <a:p>
            <a:pPr marL="604519" lvl="1" indent="-302260" algn="l">
              <a:lnSpc>
                <a:spcPts val="48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Recommendation: Launch retention campaigns in high-churn regions.</a:t>
            </a:r>
          </a:p>
          <a:p>
            <a:pPr algn="l">
              <a:lnSpc>
                <a:spcPts val="4843"/>
              </a:lnSpc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8590" y="923925"/>
            <a:ext cx="1297739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GENRE &amp; ARTIST INSIGHTS (USA)</a:t>
            </a:r>
          </a:p>
        </p:txBody>
      </p:sp>
      <p:sp>
        <p:nvSpPr>
          <p:cNvPr id="4" name="Freeform 4"/>
          <p:cNvSpPr/>
          <p:nvPr/>
        </p:nvSpPr>
        <p:spPr>
          <a:xfrm>
            <a:off x="9499012" y="2804648"/>
            <a:ext cx="8320429" cy="4869387"/>
          </a:xfrm>
          <a:custGeom>
            <a:avLst/>
            <a:gdLst/>
            <a:ahLst/>
            <a:cxnLst/>
            <a:rect l="l" t="t" r="r" b="b"/>
            <a:pathLst>
              <a:path w="8320429" h="4869387">
                <a:moveTo>
                  <a:pt x="0" y="0"/>
                </a:moveTo>
                <a:lnTo>
                  <a:pt x="8320429" y="0"/>
                </a:lnTo>
                <a:lnTo>
                  <a:pt x="8320429" y="4869388"/>
                </a:lnTo>
                <a:lnTo>
                  <a:pt x="0" y="4869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9" t="-3936" r="-2303" b="-349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7471" y="2485703"/>
            <a:ext cx="8846529" cy="467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Rock dominates with 11.8% of sales (~$555)</a:t>
            </a:r>
          </a:p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Alternative &amp; Punk ($128.7) and Metal ($122.8) are strong secondary genres</a:t>
            </a:r>
          </a:p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 Rock Artists: Queen, Jimi Hendrix, Nirvana</a:t>
            </a:r>
          </a:p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Top Metal Artists: Metallica, Godsmack, System of a Down</a:t>
            </a:r>
          </a:p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Least popular genres: Latin and Pop</a:t>
            </a:r>
          </a:p>
          <a:p>
            <a:pPr algn="l">
              <a:lnSpc>
                <a:spcPts val="4670"/>
              </a:lnSpc>
            </a:pPr>
            <a:endParaRPr lang="en-US" sz="2638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7471" y="7019088"/>
            <a:ext cx="8822614" cy="178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8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Recommendation: Diversify promotions across Rock and emerging genres.</a:t>
            </a:r>
          </a:p>
          <a:p>
            <a:pPr algn="l">
              <a:lnSpc>
                <a:spcPts val="4843"/>
              </a:lnSpc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10137"/>
            <a:ext cx="17833063" cy="502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North America (Canada): Rock leads, Metal is strong #2.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South America (Brazil, Argentina, Chile): Rock dominates; Alternative &amp; Punk is the common #2.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Europe: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Rock is consistently #1 across most countries.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Metal is the most frequent #2 (Germany, France, Belgium, Sweden, etc.).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Jazz, Blues, and Latin appear as niche #2 genres in some markets.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Asia (India): Rock #1, Alternative &amp; Punk #2.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Oceania (Australia): Rock #1, Alternative &amp; Punk #2.</a:t>
            </a:r>
          </a:p>
          <a:p>
            <a:pPr algn="just">
              <a:lnSpc>
                <a:spcPts val="4452"/>
              </a:lnSpc>
            </a:pPr>
            <a:endParaRPr lang="en-US" sz="2800" spc="8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83037" y="561975"/>
            <a:ext cx="12305667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GENRE INSIGHTS (OUTSIDE USA)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7048500"/>
            <a:ext cx="16608516" cy="246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Takeaway:</a:t>
            </a:r>
          </a:p>
          <a:p>
            <a:pPr marL="604532" lvl="1" indent="-302266" algn="just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Rock is the universal anchor genre across regions.</a:t>
            </a:r>
          </a:p>
          <a:p>
            <a:pPr marL="604532" lvl="1" indent="-302266" algn="just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Secondary genres differ by region → Metal dominates in Europe, while Alt &amp; Punk is stronger in South America, India, and Australia.</a:t>
            </a:r>
          </a:p>
          <a:p>
            <a:pPr algn="just">
              <a:lnSpc>
                <a:spcPts val="3920"/>
              </a:lnSpc>
            </a:pPr>
            <a:endParaRPr lang="en-US" sz="28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18310" y="923925"/>
            <a:ext cx="146127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PRODUCT AFFINITY (CROSS-SELL)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40875" y="3088031"/>
            <a:ext cx="13872092" cy="277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Strong pairings: Rock ↔ Metal (871), Rock ↔ Alt &amp; Punk (520)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Artist clusters include Green Day, Foo Fighters, Nirvana, RHCP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Albums like Mezmerize and My Generation show strong co-purchase links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Cross-sell bundles can increase order value</a:t>
            </a:r>
          </a:p>
          <a:p>
            <a:pPr algn="just">
              <a:lnSpc>
                <a:spcPts val="4452"/>
              </a:lnSpc>
            </a:pPr>
            <a:endParaRPr lang="en-US" sz="2800" spc="8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40875" y="5875970"/>
            <a:ext cx="14466648" cy="239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8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</a:t>
            </a:r>
            <a:r>
              <a:rPr lang="en-US" sz="27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Rock↔Metal</a:t>
            </a: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sz="27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Rock↔Alt</a:t>
            </a: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&amp; Punk show strong co-purchase links.</a:t>
            </a:r>
          </a:p>
          <a:p>
            <a:pPr marL="604519" lvl="1" indent="-302260" algn="l">
              <a:lnSpc>
                <a:spcPts val="4843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Recommendation: Introduce bundles and recommendation engines to boost order value.</a:t>
            </a:r>
          </a:p>
          <a:p>
            <a:pPr algn="l">
              <a:lnSpc>
                <a:spcPts val="4843"/>
              </a:lnSpc>
            </a:pPr>
            <a:endParaRPr lang="en-US" sz="27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18310" y="923925"/>
            <a:ext cx="146127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RISK PROFILING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40875" y="3088031"/>
            <a:ext cx="15747125" cy="389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 risk: inactive &gt;180 days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Medium risk: low-frequency buyers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 spender: frequent but low-value purchases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Low risk: loyal and consistent high spenders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Countries with many high-risk, low-value customers: Canada, Denmark, Argentina, Italy, USA, Belgium</a:t>
            </a:r>
          </a:p>
          <a:p>
            <a:pPr algn="just">
              <a:lnSpc>
                <a:spcPts val="4452"/>
              </a:lnSpc>
            </a:pPr>
            <a:endParaRPr lang="en-US" sz="2800" spc="8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61975"/>
            <a:ext cx="146127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RISK DRIVERS: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9789" y="1805560"/>
            <a:ext cx="17428211" cy="277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Recency: Long inactivity is the strongest churn signal.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Value: Low total spend despite multiple purchases = low ROI customers.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Country effect: Markets like Canada, USA, Germany, France have both high-value low-risk and high-risk clusters → mixed segments.</a:t>
            </a:r>
          </a:p>
          <a:p>
            <a:pPr algn="just">
              <a:lnSpc>
                <a:spcPts val="4452"/>
              </a:lnSpc>
            </a:pPr>
            <a:endParaRPr lang="en-US" sz="2800" spc="8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59789" y="4824935"/>
            <a:ext cx="146127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TAKEAWAY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5892" y="6068695"/>
            <a:ext cx="14008655" cy="3337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 likely to churn: High-risk inactives &amp; low spenders.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 stable: Recently active, high-value customers (Czech, Ireland, India).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Strategy: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Win-back inactive high-value customers with strong offers.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Convert low spenders via bundles, cross-sell, and discounts.</a:t>
            </a:r>
          </a:p>
          <a:p>
            <a:pPr algn="just">
              <a:lnSpc>
                <a:spcPts val="4452"/>
              </a:lnSpc>
            </a:pPr>
            <a:endParaRPr lang="en-US" sz="2800" spc="8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61975"/>
            <a:ext cx="146127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ALBUM RECOMMENDATIONS (USA)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01375"/>
            <a:ext cx="15989975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3 albums lead in USA sales (Wishkah Live, Are You Experienced, Green).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Recommendation: Feature these albums in targeted U.S. promotions.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61975"/>
            <a:ext cx="146127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ALBUM RECOMMENDATIONS (USA)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01375"/>
            <a:ext cx="15989975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3 albums lead in USA sales (Wishkah Live, Are You Experienced, Green).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Recommendation: Feature these albums in targeted U.S. promotions.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5892" y="1179624"/>
            <a:ext cx="1461276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2173" y="3002838"/>
            <a:ext cx="12786003" cy="389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Launch loyalty programs to retain long-term customers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Run win-back campaigns for inactive high-value customers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Promote USA market with top Rock and Alt albums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Expand presence in Czech Republic, Ireland, India (high spenders)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Re-engage Germany, Brazil, France to reduce churn</a:t>
            </a:r>
          </a:p>
          <a:p>
            <a:pPr marL="604523" lvl="1" indent="-302261" algn="just">
              <a:lnSpc>
                <a:spcPts val="4452"/>
              </a:lnSpc>
              <a:buFont typeface="Arial"/>
              <a:buChar char="•"/>
            </a:pPr>
            <a:r>
              <a:rPr lang="en-US" sz="2800" spc="8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 affinity-based cross-sell (Rock ↔ Metal bundles, artist pairings)</a:t>
            </a:r>
          </a:p>
          <a:p>
            <a:pPr algn="just">
              <a:lnSpc>
                <a:spcPts val="4452"/>
              </a:lnSpc>
            </a:pPr>
            <a:endParaRPr lang="en-US" sz="2800" spc="8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21368" b="-3453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76756" y="1138943"/>
            <a:ext cx="8380734" cy="73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7"/>
              </a:lnSpc>
            </a:pPr>
            <a:r>
              <a:rPr lang="en-US" sz="4198" spc="62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76141" y="3710708"/>
            <a:ext cx="15335718" cy="158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26"/>
              </a:lnSpc>
            </a:pPr>
            <a:r>
              <a:rPr lang="en-US" sz="301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are hired as a data analyst at Chinook, and your objective is to analyze music record sales data to gain insights and make recommendations for the company's strategy in the physical music market.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14586" y="4273591"/>
            <a:ext cx="13658828" cy="275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51015" y="1066550"/>
            <a:ext cx="671570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3829" y="2624328"/>
            <a:ext cx="9777889" cy="487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5568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Chinook &amp; problem statement</a:t>
            </a:r>
          </a:p>
          <a:p>
            <a:pPr marL="690881" lvl="1" indent="-345440" algn="l">
              <a:lnSpc>
                <a:spcPts val="5568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overview &amp; objectives</a:t>
            </a:r>
          </a:p>
          <a:p>
            <a:pPr marL="690881" lvl="1" indent="-345440" algn="l">
              <a:lnSpc>
                <a:spcPts val="5568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insights: sales, customers, regions, genres</a:t>
            </a:r>
          </a:p>
          <a:p>
            <a:pPr marL="690881" lvl="1" indent="-345440" algn="l">
              <a:lnSpc>
                <a:spcPts val="5568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Churn &amp; risk analysis</a:t>
            </a:r>
          </a:p>
          <a:p>
            <a:pPr marL="690881" lvl="1" indent="-345440" algn="l">
              <a:lnSpc>
                <a:spcPts val="5568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affinity &amp; cross-sell</a:t>
            </a:r>
          </a:p>
          <a:p>
            <a:pPr marL="690881" lvl="1" indent="-345440" algn="l">
              <a:lnSpc>
                <a:spcPts val="5568"/>
              </a:lnSpc>
              <a:buFont typeface="Arial"/>
              <a:buChar char="•"/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</a:p>
          <a:p>
            <a:pPr algn="l">
              <a:lnSpc>
                <a:spcPts val="5568"/>
              </a:lnSpc>
            </a:pPr>
            <a:endParaRPr lang="en-US" sz="32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0252" y="1285995"/>
            <a:ext cx="1074107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ABOUT CHINOOK - </a:t>
            </a:r>
            <a:r>
              <a:rPr lang="en-US" sz="4800" spc="72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DATASET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771051" y="3396449"/>
            <a:ext cx="12273233" cy="2684768"/>
            <a:chOff x="0" y="0"/>
            <a:chExt cx="16364310" cy="3579691"/>
          </a:xfrm>
        </p:grpSpPr>
        <p:sp>
          <p:nvSpPr>
            <p:cNvPr id="5" name="TextBox 5"/>
            <p:cNvSpPr txBox="1"/>
            <p:nvPr/>
          </p:nvSpPr>
          <p:spPr>
            <a:xfrm>
              <a:off x="1003947" y="19050"/>
              <a:ext cx="15360363" cy="564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6"/>
                </a:lnSpc>
              </a:pPr>
              <a:r>
                <a:rPr lang="en-US" sz="292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Global music store with both digital and physical presence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1416316" cy="568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8"/>
                </a:lnSpc>
              </a:pPr>
              <a:r>
                <a:rPr lang="en-US" sz="2928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40440"/>
              <a:ext cx="1416316" cy="568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8"/>
                </a:lnSpc>
              </a:pPr>
              <a:r>
                <a:rPr lang="en-US" sz="2928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03972"/>
              <a:ext cx="1416316" cy="568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8"/>
                </a:lnSpc>
              </a:pPr>
              <a:r>
                <a:rPr lang="en-US" sz="2928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02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03947" y="1307497"/>
              <a:ext cx="13709898" cy="564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6"/>
                </a:lnSpc>
              </a:pPr>
              <a:r>
                <a:rPr lang="en-US" sz="292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Customers across 24 countries and 25+ genres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03947" y="2456357"/>
              <a:ext cx="13709898" cy="1123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6"/>
                </a:lnSpc>
              </a:pPr>
              <a:r>
                <a:rPr lang="en-US" sz="2927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Dataset includes 11 relational tables with sales and customer records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67261" y="784372"/>
            <a:ext cx="11534994" cy="8473928"/>
          </a:xfrm>
          <a:custGeom>
            <a:avLst/>
            <a:gdLst/>
            <a:ahLst/>
            <a:cxnLst/>
            <a:rect l="l" t="t" r="r" b="b"/>
            <a:pathLst>
              <a:path w="11534994" h="8473928">
                <a:moveTo>
                  <a:pt x="0" y="0"/>
                </a:moveTo>
                <a:lnTo>
                  <a:pt x="11534994" y="0"/>
                </a:lnTo>
                <a:lnTo>
                  <a:pt x="11534994" y="8473928"/>
                </a:lnTo>
                <a:lnTo>
                  <a:pt x="0" y="8473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16587" y="869258"/>
            <a:ext cx="7915799" cy="72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25"/>
              </a:lnSpc>
              <a:spcBef>
                <a:spcPct val="0"/>
              </a:spcBef>
            </a:pPr>
            <a:r>
              <a:rPr lang="en-US" sz="5114" b="1" spc="-138">
                <a:solidFill>
                  <a:srgbClr val="F4D31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Methodology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170604" y="2493695"/>
            <a:ext cx="10561782" cy="977574"/>
            <a:chOff x="0" y="0"/>
            <a:chExt cx="2781704" cy="2574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1704" cy="257468"/>
            </a:xfrm>
            <a:custGeom>
              <a:avLst/>
              <a:gdLst/>
              <a:ahLst/>
              <a:cxnLst/>
              <a:rect l="l" t="t" r="r" b="b"/>
              <a:pathLst>
                <a:path w="2781704" h="257468">
                  <a:moveTo>
                    <a:pt x="12461" y="0"/>
                  </a:moveTo>
                  <a:lnTo>
                    <a:pt x="2769243" y="0"/>
                  </a:lnTo>
                  <a:cubicBezTo>
                    <a:pt x="2772548" y="0"/>
                    <a:pt x="2775717" y="1313"/>
                    <a:pt x="2778054" y="3650"/>
                  </a:cubicBezTo>
                  <a:cubicBezTo>
                    <a:pt x="2780391" y="5987"/>
                    <a:pt x="2781704" y="9156"/>
                    <a:pt x="2781704" y="12461"/>
                  </a:cubicBezTo>
                  <a:lnTo>
                    <a:pt x="2781704" y="245007"/>
                  </a:lnTo>
                  <a:cubicBezTo>
                    <a:pt x="2781704" y="251889"/>
                    <a:pt x="2776125" y="257468"/>
                    <a:pt x="2769243" y="257468"/>
                  </a:cubicBezTo>
                  <a:lnTo>
                    <a:pt x="12461" y="257468"/>
                  </a:lnTo>
                  <a:cubicBezTo>
                    <a:pt x="5579" y="257468"/>
                    <a:pt x="0" y="251889"/>
                    <a:pt x="0" y="245007"/>
                  </a:cubicBezTo>
                  <a:lnTo>
                    <a:pt x="0" y="12461"/>
                  </a:lnTo>
                  <a:cubicBezTo>
                    <a:pt x="0" y="5579"/>
                    <a:pt x="5579" y="0"/>
                    <a:pt x="124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2781704" cy="238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140"/>
                </a:lnSpc>
              </a:pPr>
              <a:r>
                <a:rPr lang="en-US" sz="3600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          01 Undetstanding data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70604" y="4252319"/>
            <a:ext cx="10561782" cy="977574"/>
            <a:chOff x="0" y="0"/>
            <a:chExt cx="2781704" cy="2574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81704" cy="257468"/>
            </a:xfrm>
            <a:custGeom>
              <a:avLst/>
              <a:gdLst/>
              <a:ahLst/>
              <a:cxnLst/>
              <a:rect l="l" t="t" r="r" b="b"/>
              <a:pathLst>
                <a:path w="2781704" h="257468">
                  <a:moveTo>
                    <a:pt x="12461" y="0"/>
                  </a:moveTo>
                  <a:lnTo>
                    <a:pt x="2769243" y="0"/>
                  </a:lnTo>
                  <a:cubicBezTo>
                    <a:pt x="2772548" y="0"/>
                    <a:pt x="2775717" y="1313"/>
                    <a:pt x="2778054" y="3650"/>
                  </a:cubicBezTo>
                  <a:cubicBezTo>
                    <a:pt x="2780391" y="5987"/>
                    <a:pt x="2781704" y="9156"/>
                    <a:pt x="2781704" y="12461"/>
                  </a:cubicBezTo>
                  <a:lnTo>
                    <a:pt x="2781704" y="245007"/>
                  </a:lnTo>
                  <a:cubicBezTo>
                    <a:pt x="2781704" y="251889"/>
                    <a:pt x="2776125" y="257468"/>
                    <a:pt x="2769243" y="257468"/>
                  </a:cubicBezTo>
                  <a:lnTo>
                    <a:pt x="12461" y="257468"/>
                  </a:lnTo>
                  <a:cubicBezTo>
                    <a:pt x="5579" y="257468"/>
                    <a:pt x="0" y="251889"/>
                    <a:pt x="0" y="245007"/>
                  </a:cubicBezTo>
                  <a:lnTo>
                    <a:pt x="0" y="12461"/>
                  </a:lnTo>
                  <a:cubicBezTo>
                    <a:pt x="0" y="5579"/>
                    <a:pt x="5579" y="0"/>
                    <a:pt x="124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2781704" cy="238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140"/>
                </a:lnSpc>
              </a:pPr>
              <a:r>
                <a:rPr lang="en-US" sz="3600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          02 Cleaning data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9172091" y="3471269"/>
            <a:ext cx="0" cy="781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 flipH="1">
            <a:off x="9191141" y="5229894"/>
            <a:ext cx="0" cy="781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2" name="Group 12"/>
          <p:cNvGrpSpPr/>
          <p:nvPr/>
        </p:nvGrpSpPr>
        <p:grpSpPr>
          <a:xfrm>
            <a:off x="4170604" y="6010944"/>
            <a:ext cx="10561782" cy="977574"/>
            <a:chOff x="0" y="0"/>
            <a:chExt cx="2781704" cy="257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1704" cy="257468"/>
            </a:xfrm>
            <a:custGeom>
              <a:avLst/>
              <a:gdLst/>
              <a:ahLst/>
              <a:cxnLst/>
              <a:rect l="l" t="t" r="r" b="b"/>
              <a:pathLst>
                <a:path w="2781704" h="257468">
                  <a:moveTo>
                    <a:pt x="12461" y="0"/>
                  </a:moveTo>
                  <a:lnTo>
                    <a:pt x="2769243" y="0"/>
                  </a:lnTo>
                  <a:cubicBezTo>
                    <a:pt x="2772548" y="0"/>
                    <a:pt x="2775717" y="1313"/>
                    <a:pt x="2778054" y="3650"/>
                  </a:cubicBezTo>
                  <a:cubicBezTo>
                    <a:pt x="2780391" y="5987"/>
                    <a:pt x="2781704" y="9156"/>
                    <a:pt x="2781704" y="12461"/>
                  </a:cubicBezTo>
                  <a:lnTo>
                    <a:pt x="2781704" y="245007"/>
                  </a:lnTo>
                  <a:cubicBezTo>
                    <a:pt x="2781704" y="251889"/>
                    <a:pt x="2776125" y="257468"/>
                    <a:pt x="2769243" y="257468"/>
                  </a:cubicBezTo>
                  <a:lnTo>
                    <a:pt x="12461" y="257468"/>
                  </a:lnTo>
                  <a:cubicBezTo>
                    <a:pt x="5579" y="257468"/>
                    <a:pt x="0" y="251889"/>
                    <a:pt x="0" y="245007"/>
                  </a:cubicBezTo>
                  <a:lnTo>
                    <a:pt x="0" y="12461"/>
                  </a:lnTo>
                  <a:cubicBezTo>
                    <a:pt x="0" y="5579"/>
                    <a:pt x="5579" y="0"/>
                    <a:pt x="124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2781704" cy="238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4140"/>
                </a:lnSpc>
              </a:pPr>
              <a:r>
                <a:rPr lang="en-US" sz="3600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           03 Exploring data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9210191" y="6988518"/>
            <a:ext cx="0" cy="781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6" name="Group 16"/>
          <p:cNvGrpSpPr/>
          <p:nvPr/>
        </p:nvGrpSpPr>
        <p:grpSpPr>
          <a:xfrm>
            <a:off x="4170604" y="7769568"/>
            <a:ext cx="10561782" cy="977574"/>
            <a:chOff x="0" y="0"/>
            <a:chExt cx="2781704" cy="2574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81704" cy="257468"/>
            </a:xfrm>
            <a:custGeom>
              <a:avLst/>
              <a:gdLst/>
              <a:ahLst/>
              <a:cxnLst/>
              <a:rect l="l" t="t" r="r" b="b"/>
              <a:pathLst>
                <a:path w="2781704" h="257468">
                  <a:moveTo>
                    <a:pt x="12461" y="0"/>
                  </a:moveTo>
                  <a:lnTo>
                    <a:pt x="2769243" y="0"/>
                  </a:lnTo>
                  <a:cubicBezTo>
                    <a:pt x="2772548" y="0"/>
                    <a:pt x="2775717" y="1313"/>
                    <a:pt x="2778054" y="3650"/>
                  </a:cubicBezTo>
                  <a:cubicBezTo>
                    <a:pt x="2780391" y="5987"/>
                    <a:pt x="2781704" y="9156"/>
                    <a:pt x="2781704" y="12461"/>
                  </a:cubicBezTo>
                  <a:lnTo>
                    <a:pt x="2781704" y="245007"/>
                  </a:lnTo>
                  <a:cubicBezTo>
                    <a:pt x="2781704" y="251889"/>
                    <a:pt x="2776125" y="257468"/>
                    <a:pt x="2769243" y="257468"/>
                  </a:cubicBezTo>
                  <a:lnTo>
                    <a:pt x="12461" y="257468"/>
                  </a:lnTo>
                  <a:cubicBezTo>
                    <a:pt x="5579" y="257468"/>
                    <a:pt x="0" y="251889"/>
                    <a:pt x="0" y="245007"/>
                  </a:cubicBezTo>
                  <a:lnTo>
                    <a:pt x="0" y="12461"/>
                  </a:lnTo>
                  <a:cubicBezTo>
                    <a:pt x="0" y="5579"/>
                    <a:pt x="5579" y="0"/>
                    <a:pt x="124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2781704" cy="238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0"/>
                </a:lnSpc>
              </a:pPr>
              <a:r>
                <a:rPr lang="en-US" sz="3600" b="1">
                  <a:solidFill>
                    <a:srgbClr val="FFFFFF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04 Insights and recommendation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22000"/>
            <a:ext cx="1172079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 TOP TRACKS &amp; ARTISTS (USA)</a:t>
            </a:r>
          </a:p>
          <a:p>
            <a:pPr algn="l">
              <a:lnSpc>
                <a:spcPts val="6959"/>
              </a:lnSpc>
            </a:pPr>
            <a:endParaRPr lang="en-US" sz="4800" spc="720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136886"/>
            <a:ext cx="9095050" cy="526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War Pigs by Cake (Alt) is the best-selling track — 6 purchases, $5.94</a:t>
            </a:r>
          </a:p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Nirvana and Amy Winehouse also rank among top contributors</a:t>
            </a:r>
          </a:p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Genres led by Alternative, R&amp;B/Soul, Metal, and Rock</a:t>
            </a:r>
          </a:p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Sales spread indicates opportunity to promote emerging artists</a:t>
            </a:r>
          </a:p>
          <a:p>
            <a:pPr algn="l">
              <a:lnSpc>
                <a:spcPts val="4670"/>
              </a:lnSpc>
            </a:pPr>
            <a:endParaRPr lang="en-US" sz="2638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7498946"/>
            <a:ext cx="1545569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Sales spread across a few artists; Nirvana and Amy Winehouse stand out.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Recommendation: Invest in artist-focused promotions and exclusive deals.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24674" y="3521169"/>
            <a:ext cx="7235905" cy="3338754"/>
          </a:xfrm>
          <a:custGeom>
            <a:avLst/>
            <a:gdLst/>
            <a:ahLst/>
            <a:cxnLst/>
            <a:rect l="l" t="t" r="r" b="b"/>
            <a:pathLst>
              <a:path w="7235905" h="3338754">
                <a:moveTo>
                  <a:pt x="0" y="0"/>
                </a:moveTo>
                <a:lnTo>
                  <a:pt x="7235905" y="0"/>
                </a:lnTo>
                <a:lnTo>
                  <a:pt x="7235905" y="3338753"/>
                </a:lnTo>
                <a:lnTo>
                  <a:pt x="0" y="3338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75232" y="1137285"/>
            <a:ext cx="10421602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CUSTOMER DEMOGRAPHICS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19653" y="2988815"/>
            <a:ext cx="11373962" cy="349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693" lvl="1" indent="-284846" algn="just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Strongest presence in USA and Canada</a:t>
            </a:r>
          </a:p>
          <a:p>
            <a:pPr marL="569693" lvl="1" indent="-284846" algn="just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 concentration in urban hubs like Prague, São Paulo, Paris, Berlin, and London</a:t>
            </a:r>
          </a:p>
          <a:p>
            <a:pPr marL="569693" lvl="1" indent="-284846" algn="just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lacks age and gender details, so insights are location-focused</a:t>
            </a:r>
          </a:p>
          <a:p>
            <a:pPr algn="just">
              <a:lnSpc>
                <a:spcPts val="4670"/>
              </a:lnSpc>
            </a:pPr>
            <a:endParaRPr lang="en-US" sz="2638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19653" y="6170715"/>
            <a:ext cx="13311426" cy="178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48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Strongest base in USA/Canada; customer presence is urban-heavy.</a:t>
            </a:r>
          </a:p>
          <a:p>
            <a:pPr marL="604519" lvl="1" indent="-302260" algn="ctr">
              <a:lnSpc>
                <a:spcPts val="48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Recommendation: Target campaigns in major cities to boost conversion.</a:t>
            </a:r>
          </a:p>
          <a:p>
            <a:pPr algn="ctr">
              <a:lnSpc>
                <a:spcPts val="4843"/>
              </a:lnSpc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1268" y="358363"/>
            <a:ext cx="11699497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59"/>
              </a:lnSpc>
            </a:pPr>
            <a:r>
              <a:rPr lang="en-US" sz="4800" spc="72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REVENUE &amp; INVOICES BY CITY</a:t>
            </a:r>
          </a:p>
          <a:p>
            <a:pPr algn="l">
              <a:lnSpc>
                <a:spcPts val="6959"/>
              </a:lnSpc>
            </a:pPr>
            <a:endParaRPr lang="en-US" sz="4800" spc="720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0557" y="1753517"/>
            <a:ext cx="9095050" cy="4676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Prague leads with 30 invoices, $273.24 in revenue</a:t>
            </a:r>
          </a:p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Mountain View (USA) follows with 20 invoices, $169.29</a:t>
            </a:r>
          </a:p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London, Berlin, and Paris contribute ~$150–166 each</a:t>
            </a:r>
          </a:p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Mid-tier cities: Dublin, Delhi, Lisbon ~$100–115</a:t>
            </a:r>
          </a:p>
          <a:p>
            <a:pPr marL="569693" lvl="1" indent="-284846" algn="l">
              <a:lnSpc>
                <a:spcPts val="4670"/>
              </a:lnSpc>
              <a:buFont typeface="Arial"/>
              <a:buChar char="•"/>
            </a:pPr>
            <a:r>
              <a:rPr lang="en-US" sz="2638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Several smaller cities add less than $50 each</a:t>
            </a:r>
          </a:p>
          <a:p>
            <a:pPr algn="l">
              <a:lnSpc>
                <a:spcPts val="4670"/>
              </a:lnSpc>
            </a:pPr>
            <a:endParaRPr lang="en-US" sz="2638" b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0557" y="6255893"/>
            <a:ext cx="9797892" cy="300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8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Insight: Prague and Mountain View are top revenue hubs; Europe shows strong mid-tier cities.</a:t>
            </a:r>
          </a:p>
          <a:p>
            <a:pPr marL="604519" lvl="1" indent="-302260" algn="l">
              <a:lnSpc>
                <a:spcPts val="4843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Recommendation: Strengthen engagement in high-revenue cities with localized offers.</a:t>
            </a:r>
          </a:p>
          <a:p>
            <a:pPr algn="l">
              <a:lnSpc>
                <a:spcPts val="4843"/>
              </a:lnSpc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68885" y="1525179"/>
            <a:ext cx="5699193" cy="7903819"/>
          </a:xfrm>
          <a:custGeom>
            <a:avLst/>
            <a:gdLst/>
            <a:ahLst/>
            <a:cxnLst/>
            <a:rect l="l" t="t" r="r" b="b"/>
            <a:pathLst>
              <a:path w="5699193" h="7903819">
                <a:moveTo>
                  <a:pt x="0" y="0"/>
                </a:moveTo>
                <a:lnTo>
                  <a:pt x="5699193" y="0"/>
                </a:lnTo>
                <a:lnTo>
                  <a:pt x="5699193" y="7903819"/>
                </a:lnTo>
                <a:lnTo>
                  <a:pt x="0" y="790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1055</Words>
  <Application>Microsoft Office PowerPoint</Application>
  <PresentationFormat>Custom</PresentationFormat>
  <Paragraphs>115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Montserrat Semi-Bold</vt:lpstr>
      <vt:lpstr>Montserrat Medium</vt:lpstr>
      <vt:lpstr>Canva Sans Bold</vt:lpstr>
      <vt:lpstr>League Gothic</vt:lpstr>
      <vt:lpstr>Arial</vt:lpstr>
      <vt:lpstr>Muli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Professional Data Analysis Presentation</dc:title>
  <cp:lastModifiedBy>Anuraj</cp:lastModifiedBy>
  <cp:revision>2</cp:revision>
  <dcterms:created xsi:type="dcterms:W3CDTF">2006-08-16T00:00:00Z</dcterms:created>
  <dcterms:modified xsi:type="dcterms:W3CDTF">2025-10-13T15:35:18Z</dcterms:modified>
  <dc:identifier>DAG1Tf8b3y0</dc:identifier>
</cp:coreProperties>
</file>